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</p:sldIdLst>
  <p:sldSz cy="5143500" cx="9144000"/>
  <p:notesSz cx="6858000" cy="9144000"/>
  <p:embeddedFontLst>
    <p:embeddedFont>
      <p:font typeface="Montserrat"/>
      <p:regular r:id="rId183"/>
      <p:bold r:id="rId184"/>
      <p:italic r:id="rId185"/>
      <p:boldItalic r:id="rId186"/>
    </p:embeddedFont>
    <p:embeddedFont>
      <p:font typeface="Overpass"/>
      <p:regular r:id="rId187"/>
      <p:bold r:id="rId188"/>
      <p:italic r:id="rId189"/>
      <p:boldItalic r:id="rId1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BD748A-00E8-446A-9E05-B33892472E6D}">
  <a:tblStyle styleId="{5ABD748A-00E8-446A-9E05-B33892472E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font" Target="fonts/Overpass-bold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187" Type="http://schemas.openxmlformats.org/officeDocument/2006/relationships/font" Target="fonts/Overpass-regular.fntdata"/><Relationship Id="rId47" Type="http://schemas.openxmlformats.org/officeDocument/2006/relationships/slide" Target="slides/slide41.xml"/><Relationship Id="rId186" Type="http://schemas.openxmlformats.org/officeDocument/2006/relationships/font" Target="fonts/Montserrat-boldItalic.fntdata"/><Relationship Id="rId185" Type="http://schemas.openxmlformats.org/officeDocument/2006/relationships/font" Target="fonts/Montserrat-italic.fntdata"/><Relationship Id="rId49" Type="http://schemas.openxmlformats.org/officeDocument/2006/relationships/slide" Target="slides/slide43.xml"/><Relationship Id="rId184" Type="http://schemas.openxmlformats.org/officeDocument/2006/relationships/font" Target="fonts/Montserrat-bold.fntdata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89" Type="http://schemas.openxmlformats.org/officeDocument/2006/relationships/font" Target="fonts/Overpass-italic.fntdata"/><Relationship Id="rId100" Type="http://schemas.openxmlformats.org/officeDocument/2006/relationships/slide" Target="slides/slide94.xml"/><Relationship Id="rId188" Type="http://schemas.openxmlformats.org/officeDocument/2006/relationships/font" Target="fonts/Overpass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font" Target="fonts/Montserrat-regular.fntdata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177" Type="http://schemas.openxmlformats.org/officeDocument/2006/relationships/slide" Target="slides/slide171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163" Type="http://schemas.openxmlformats.org/officeDocument/2006/relationships/slide" Target="slides/slide157.xml"/><Relationship Id="rId162" Type="http://schemas.openxmlformats.org/officeDocument/2006/relationships/slide" Target="slides/slide156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167" Type="http://schemas.openxmlformats.org/officeDocument/2006/relationships/slide" Target="slides/slide161.xml"/><Relationship Id="rId166" Type="http://schemas.openxmlformats.org/officeDocument/2006/relationships/slide" Target="slides/slide160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152" Type="http://schemas.openxmlformats.org/officeDocument/2006/relationships/slide" Target="slides/slide146.xml"/><Relationship Id="rId151" Type="http://schemas.openxmlformats.org/officeDocument/2006/relationships/slide" Target="slides/slide145.xml"/><Relationship Id="rId158" Type="http://schemas.openxmlformats.org/officeDocument/2006/relationships/slide" Target="slides/slide152.xml"/><Relationship Id="rId157" Type="http://schemas.openxmlformats.org/officeDocument/2006/relationships/slide" Target="slides/slide151.xml"/><Relationship Id="rId156" Type="http://schemas.openxmlformats.org/officeDocument/2006/relationships/slide" Target="slides/slide150.xml"/><Relationship Id="rId155" Type="http://schemas.openxmlformats.org/officeDocument/2006/relationships/slide" Target="slides/slide1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481cd4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481cd4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a3b7064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a3b7064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a481cd4cf8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a481cd4cf8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a481cd4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a481cd4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a481cd4cf8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a481cd4cf8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a481cd4cf8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a481cd4cf8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a481cd4cf8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a481cd4cf8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a481cd4cf8_0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a481cd4cf8_0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a481cd4cf8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a481cd4cf8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ga481cd4cf8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Google Shape;1270;ga481cd4cf8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a481cd4cf8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a481cd4cf8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481cd4cf8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481cd4cf8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4a3b7064c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4a3b7064c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a481cd4cf8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a481cd4cf8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a481cd4cf8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a481cd4cf8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a481cd4cf8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a481cd4cf8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a481cd4cf8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a481cd4cf8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a481cd4cf8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a481cd4cf8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a481cd4cf8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a481cd4cf8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a481cd4cf8_0_1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a481cd4cf8_0_1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a481cd4cf8_0_1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a481cd4cf8_0_1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a481cd4cf8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a481cd4cf8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a481cd4cf8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9" name="Google Shape;1539;ga481cd4cf8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4a3b7064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4a3b7064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a481cd4cf8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a481cd4cf8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a481cd4cf8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a481cd4cf8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a481cd4cf8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a481cd4cf8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a481cd4cf8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4" name="Google Shape;1654;ga481cd4cf8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a481cd4cf8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a481cd4cf8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a481cd4cf8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a481cd4cf8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ga481cd4cf8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1" name="Google Shape;1751;ga481cd4cf8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a481cd4cf8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a481cd4cf8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a481cd4cf8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a481cd4cf8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a481cd4cf8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a481cd4cf8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481cd4cf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481cd4cf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a4a3b7064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0" name="Google Shape;1860;ga4a3b7064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a4a3b7064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a4a3b7064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a4a3b7064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a4a3b7064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4a3b7064c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4a3b7064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a4a3b7064c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a4a3b7064c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a4a3b7064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a4a3b7064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ga4a3b7064c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2" name="Google Shape;1912;ga4a3b7064c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a4a3b7064c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2" name="Google Shape;1922;ga4a3b7064c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4a3b7064c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4a3b7064c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6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a4a3b7064c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a4a3b7064c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481cd4cf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481cd4cf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a4a3b7064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a4a3b7064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a4a3b7064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a4a3b7064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a4a3b7064c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a4a3b7064c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ga4a3b7064c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0" name="Google Shape;1970;ga4a3b7064c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a4a3b7064c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a4a3b7064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a4a3b7064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a4a3b7064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a4a3b7064c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a4a3b7064c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ga4a3b7064c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8" name="Google Shape;2008;ga4a3b7064c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4a3b7064c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4a3b7064c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a4a3b7064c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a4a3b7064c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a3b7064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a3b7064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a4a3b7064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a4a3b7064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a4a3b7064c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a4a3b7064c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a4a3b7064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a4a3b7064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a4a3b7064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a4a3b7064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a4a3b7064c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a4a3b7064c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4a3b7064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4a3b7064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a4a3b7064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a4a3b7064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a4a3b7064c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a4a3b7064c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a4a3b7064c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4" name="Google Shape;2134;ga4a3b7064c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a4a3b7064c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a4a3b7064c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4a3b7064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4a3b7064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a4a3b7064c_0_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a4a3b7064c_0_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ga4a3b7064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6" name="Google Shape;2176;ga4a3b7064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a4a3b7064c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3" name="Google Shape;2193;ga4a3b7064c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4a3b7064c_0_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4a3b7064c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a4a3b7064c_0_7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a4a3b7064c_0_7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ga4a3b7064c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1" name="Google Shape;2241;ga4a3b7064c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a4a3b7064c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9" name="Google Shape;2249;ga4a3b7064c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a4a3b7064c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a4a3b7064c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4a3b7064c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4a3b7064c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ga4a3b7064c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0" name="Google Shape;2280;ga4a3b7064c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4a3b706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4a3b706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a4a3b7064c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a4a3b7064c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a4a3b7064c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a4a3b7064c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a4a3b7064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a4a3b7064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a4a3b7064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a4a3b7064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a4a3b7064c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a4a3b7064c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a4a3b7064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8" name="Google Shape;2358;ga4a3b7064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a65d4000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a65d4000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4a3b7064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4a3b7064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4a3b7064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4a3b7064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481cd4c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481cd4c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4a3b706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4a3b706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4a3b70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4a3b70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4a3b706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4a3b706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a4a3b7064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a4a3b7064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4a3b7064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4a3b7064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4a3b706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4a3b706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4a3b7064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4a3b7064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4a3b7064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4a3b7064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4a3b7064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4a3b7064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4a3b7064c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4a3b7064c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3b7064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3b7064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4a3b7064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4a3b7064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4a3b70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4a3b70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4a3b7064c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4a3b7064c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a481cd4cf8_0_1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a481cd4cf8_0_1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481cd4cf8_0_1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481cd4cf8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481cd4cf8_0_1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481cd4cf8_0_1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481cd4cf8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481cd4cf8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481cd4cf8_0_1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481cd4cf8_0_1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481cd4cf8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481cd4cf8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481cd4cf8_0_1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481cd4cf8_0_1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4a3b7064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4a3b7064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481cd4cf8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481cd4cf8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81cd4cf8_0_1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481cd4cf8_0_1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481cd4cf8_0_1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481cd4cf8_0_1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481cd4cf8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481cd4cf8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481cd4cf8_0_1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481cd4cf8_0_1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481cd4cf8_0_1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481cd4cf8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a481cd4cf8_0_1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a481cd4cf8_0_1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481cd4cf8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481cd4cf8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481cd4cf8_0_1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481cd4cf8_0_1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481cd4cf8_0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a481cd4cf8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4a3b7064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4a3b706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a481cd4cf8_0_1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a481cd4cf8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481cd4cf8_0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481cd4cf8_0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a481cd4cf8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a481cd4cf8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481cd4cf8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481cd4cf8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481cd4cf8_0_1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481cd4cf8_0_1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481cd4cf8_0_1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481cd4cf8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481cd4cf8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481cd4cf8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a481cd4cf8_0_1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a481cd4cf8_0_1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a481cd4cf8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a481cd4cf8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a481cd4cf8_0_1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a481cd4cf8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a3b706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a3b706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a481cd4cf8_0_1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a481cd4cf8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a481cd4cf8_0_17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a481cd4cf8_0_17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481cd4cf8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481cd4cf8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481cd4cf8_0_1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481cd4cf8_0_1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481cd4cf8_0_1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481cd4cf8_0_1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a481cd4cf8_0_1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a481cd4cf8_0_1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481cd4cf8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481cd4cf8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481cd4cf8_0_1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481cd4cf8_0_1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81cd4cf8_0_1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81cd4cf8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481cd4cf8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481cd4cf8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4a3b7064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4a3b7064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a481cd4cf8_0_1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a481cd4cf8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81cd4cf8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81cd4cf8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481cd4cf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481cd4cf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a481cd4cf8_0_1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a481cd4cf8_0_1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a481cd4cf8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a481cd4cf8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481cd4cf8_0_1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481cd4cf8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481cd4cf8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481cd4cf8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481cd4cf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481cd4cf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481cd4cf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481cd4cf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a481cd4cf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a481cd4cf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a3b7064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a3b7064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481cd4c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481cd4c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a481cd4cf8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a481cd4cf8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481cd4cf8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481cd4cf8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a481cd4cf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a481cd4cf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a481cd4cf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a481cd4cf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a481cd4cf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a481cd4cf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a481cd4cf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a481cd4cf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a481cd4c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a481cd4c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a481cd4cf8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a481cd4cf8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a481cd4cf8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a481cd4cf8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4a3b7064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4a3b7064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a481cd4cf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a481cd4cf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481cd4cf8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481cd4cf8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a481cd4cf8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a481cd4cf8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a481cd4cf8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a481cd4cf8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481cd4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481cd4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a481cd4cf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a481cd4cf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481cd4c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481cd4c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a481cd4cf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a481cd4cf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a481cd4cf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a481cd4cf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481cd4cf8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481cd4cf8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.jp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.jp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3.jp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3.jp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.jp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.jp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.jp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3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3.jp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3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3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3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3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3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3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3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3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3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3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3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3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3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3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3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3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3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3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3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3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3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regularization methods do have a cost: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 an additional hyperparameter that needs to be tuned.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multiplier to the penalty to decide the “strength” of the penalty.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" name="Google Shape;133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" name="Google Shape;134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07" name="Google Shape;1107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8" name="Google Shape;1108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9" name="Google Shape;1109;p11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10" name="Google Shape;1110;p11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11" name="Google Shape;1111;p11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11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11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p11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8" name="Google Shape;1118;p11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19" name="Google Shape;1119;p11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112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2"/>
          <p:cNvSpPr txBox="1"/>
          <p:nvPr>
            <p:ph idx="1" type="body"/>
          </p:nvPr>
        </p:nvSpPr>
        <p:spPr>
          <a:xfrm>
            <a:off x="311700" y="1152475"/>
            <a:ext cx="86841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let’s fit using only RSS...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1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fitted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p11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31" name="Google Shape;1131;p11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32" name="Google Shape;1132;p11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11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11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11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39" name="Google Shape;1139;p11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40" name="Google Shape;1140;p11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11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2" name="Google Shape;1142;p113"/>
          <p:cNvPicPr preferRelativeResize="0"/>
          <p:nvPr/>
        </p:nvPicPr>
        <p:blipFill rotWithShape="1">
          <a:blip r:embed="rId4">
            <a:alphaModFix/>
          </a:blip>
          <a:srcRect b="0" l="0" r="49912" t="-1615"/>
          <a:stretch/>
        </p:blipFill>
        <p:spPr>
          <a:xfrm>
            <a:off x="5408650" y="1472250"/>
            <a:ext cx="2862101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8" name="Google Shape;1148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49" name="Google Shape;1149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0" name="Google Shape;1150;p11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51" name="Google Shape;1151;p11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52" name="Google Shape;1152;p11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11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1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1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1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1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11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11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11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4" name="Google Shape;1164;p11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65" name="Google Shape;1165;p11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6" name="Google Shape;1166;p11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14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Appears to have over fit to training data.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3" name="Google Shape;1173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4" name="Google Shape;1174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5" name="Google Shape;1175;p11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76" name="Google Shape;1176;p11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177" name="Google Shape;1177;p11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11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11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1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1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1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11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11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11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11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11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89" name="Google Shape;1189;p11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90" name="Google Shape;1190;p11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11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15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have high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8" name="Google Shape;119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9" name="Google Shape;119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0" name="Google Shape;1200;p11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1" name="Google Shape;1201;p11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2" name="Google Shape;1202;p11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11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1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11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1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11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1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11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11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11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11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4" name="Google Shape;1214;p11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15" name="Google Shape;1215;p11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6" name="Google Shape;1216;p11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16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there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bias-variance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trade-off.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5" name="Google Shape;1225;p11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6" name="Google Shape;1226;p11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7" name="Google Shape;1227;p11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11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11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11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1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1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1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1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11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11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11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39" name="Google Shape;1239;p11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40" name="Google Shape;1240;p11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1" name="Google Shape;1241;p11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2" name="Google Shape;1242;p117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could we introduce a little more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significantly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variance?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8" name="Google Shape;1248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9" name="Google Shape;1249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0" name="Google Shape;1250;p11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51" name="Google Shape;1251;p11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52" name="Google Shape;1252;p11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11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11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11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11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11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11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11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11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11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1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4" name="Google Shape;1264;p11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65" name="Google Shape;1265;p11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6" name="Google Shape;1266;p11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7" name="Google Shape;1267;p118"/>
          <p:cNvSpPr txBox="1"/>
          <p:nvPr>
            <p:ph idx="1" type="body"/>
          </p:nvPr>
        </p:nvSpPr>
        <p:spPr>
          <a:xfrm>
            <a:off x="311700" y="1152475"/>
            <a:ext cx="86841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Would adding the penalty term help generalize with more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bias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73" name="Google Shape;1273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74" name="Google Shape;1274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Adding bias can help generalize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76" name="Google Shape;1276;p11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77" name="Google Shape;1277;p11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78" name="Google Shape;1278;p11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1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1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1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11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1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11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11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11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1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11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0" name="Google Shape;1290;p11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291" name="Google Shape;1291;p11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2" name="Google Shape;1292;p11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1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9" name="Google Shape;1299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00" name="Google Shape;1300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imagine trying to reduce the Ridge Regression error term: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02" name="Google Shape;1302;p12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03" name="Google Shape;1303;p12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04" name="Google Shape;1304;p12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12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6" name="Google Shape;1306;p12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2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12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12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12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1" name="Google Shape;1311;p12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12" name="Google Shape;1312;p12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3" name="Google Shape;1313;p120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9" name="Google Shape;1319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0" name="Google Shape;1320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12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 the squared slope coefficient.</a:t>
            </a:r>
            <a:endParaRPr b="1" sz="2900">
              <a:solidFill>
                <a:srgbClr val="434343"/>
              </a:solidFill>
            </a:endParaRPr>
          </a:p>
        </p:txBody>
      </p:sp>
      <p:cxnSp>
        <p:nvCxnSpPr>
          <p:cNvPr id="1322" name="Google Shape;1322;p12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23" name="Google Shape;1323;p12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24" name="Google Shape;1324;p12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12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1" name="Google Shape;1331;p12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32" name="Google Shape;1332;p12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121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21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Later on, we will actually cover L2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(Ridge Regression) first, due to the intuition behind the squared term being easier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1" name="Google Shape;141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" name="Google Shape;142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40" name="Google Shape;1340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41" name="Google Shape;1341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2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43" name="Google Shape;1343;p12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44" name="Google Shape;1344;p12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2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12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1" name="Google Shape;1351;p12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52" name="Google Shape;1352;p12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3" name="Google Shape;1353;p122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4" name="Google Shape;1354;p12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0" name="Google Shape;1360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1" name="Google Shape;1361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2" name="Google Shape;1362;p12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63" name="Google Shape;1363;p12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64" name="Google Shape;1364;p12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12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12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12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12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12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12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1" name="Google Shape;1371;p12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72" name="Google Shape;1372;p12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3" name="Google Shape;1373;p123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2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375" name="Google Shape;1375;p123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3"/>
          <p:cNvSpPr/>
          <p:nvPr/>
        </p:nvSpPr>
        <p:spPr>
          <a:xfrm>
            <a:off x="4085850" y="1225275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4" name="Google Shape;1384;p12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385" name="Google Shape;1385;p12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386" name="Google Shape;1386;p12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12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12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12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2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12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3" name="Google Shape;1393;p12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394" name="Google Shape;1394;p12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5" name="Google Shape;1395;p124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2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assume </a:t>
            </a:r>
            <a:r>
              <a:rPr b="1" lang="en" sz="2900">
                <a:solidFill>
                  <a:srgbClr val="434343"/>
                </a:solidFill>
              </a:rPr>
              <a:t>λ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b="1" lang="en" sz="2900">
                <a:solidFill>
                  <a:srgbClr val="434343"/>
                </a:solidFill>
              </a:rPr>
              <a:t> 1</a:t>
            </a:r>
            <a:endParaRPr b="1" sz="2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02" name="Google Shape;1402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03" name="Google Shape;1403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4" name="Google Shape;1404;p12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05" name="Google Shape;1405;p12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06" name="Google Shape;1406;p12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2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2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2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2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2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2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3" name="Google Shape;1413;p12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14" name="Google Shape;1414;p12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5" name="Google Shape;1415;p125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2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punishes a large slope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17" name="Google Shape;1417;p125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125"/>
          <p:cNvSpPr/>
          <p:nvPr/>
        </p:nvSpPr>
        <p:spPr>
          <a:xfrm>
            <a:off x="7194825" y="1234400"/>
            <a:ext cx="362400" cy="63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24" name="Google Shape;1424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25" name="Google Shape;1425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6" name="Google Shape;1426;p12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27" name="Google Shape;1427;p12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28" name="Google Shape;1428;p12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12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12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12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12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3" name="Google Shape;1433;p12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12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5" name="Google Shape;1435;p12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36" name="Google Shape;1436;p12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7" name="Google Shape;1437;p126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2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39" name="Google Shape;1439;p126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0" name="Google Shape;1440;p12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6" name="Google Shape;1446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47" name="Google Shape;1447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8" name="Google Shape;1448;p12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49" name="Google Shape;1449;p12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50" name="Google Shape;1450;p12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2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2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2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2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2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7" name="Google Shape;1457;p12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58" name="Google Shape;1458;p12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9" name="Google Shape;1459;p127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12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single feature this lowers slope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61" name="Google Shape;1461;p127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2" name="Google Shape;1462;p12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68" name="Google Shape;146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9" name="Google Shape;146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0" name="Google Shape;1470;p12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71" name="Google Shape;1471;p12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72" name="Google Shape;1472;p12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12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2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12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12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12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8" name="Google Shape;1478;p12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79" name="Google Shape;1479;p12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480" name="Google Shape;1480;p12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1" name="Google Shape;1481;p128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p12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At the cost of some additional bias (error in training set)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483" name="Google Shape;1483;p128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4" name="Google Shape;1484;p12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0" name="Google Shape;1490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1" name="Google Shape;1491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2" name="Google Shape;1492;p12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493" name="Google Shape;1493;p12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494" name="Google Shape;1494;p12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2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2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2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2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2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2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1" name="Google Shape;1501;p12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02" name="Google Shape;1502;p12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3" name="Google Shape;1503;p129"/>
          <p:cNvPicPr preferRelativeResize="0"/>
          <p:nvPr/>
        </p:nvPicPr>
        <p:blipFill rotWithShape="1">
          <a:blip r:embed="rId4">
            <a:alphaModFix/>
          </a:blip>
          <a:srcRect b="0" l="0" r="31431" t="-1615"/>
          <a:stretch/>
        </p:blipFill>
        <p:spPr>
          <a:xfrm>
            <a:off x="5116050" y="1711375"/>
            <a:ext cx="3918224" cy="11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2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generalize better to unseen data</a:t>
            </a:r>
            <a:endParaRPr b="1" sz="2900">
              <a:solidFill>
                <a:srgbClr val="434343"/>
              </a:solidFill>
            </a:endParaRPr>
          </a:p>
        </p:txBody>
      </p:sp>
      <p:sp>
        <p:nvSpPr>
          <p:cNvPr id="1505" name="Google Shape;1505;p129"/>
          <p:cNvSpPr/>
          <p:nvPr/>
        </p:nvSpPr>
        <p:spPr>
          <a:xfrm>
            <a:off x="8167125" y="1952250"/>
            <a:ext cx="890100" cy="859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6" name="Google Shape;1506;p12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7" name="Google Shape;1507;p12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2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2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2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2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17" name="Google Shape;1517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18" name="Google Shape;1518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13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overfitting to training set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20" name="Google Shape;1520;p13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21" name="Google Shape;1521;p13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22" name="Google Shape;1522;p13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13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3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13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3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13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3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13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3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13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3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13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4" name="Google Shape;1534;p13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35" name="Google Shape;1535;p13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6" name="Google Shape;1536;p13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2" name="Google Shape;1542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3" name="Google Shape;1543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13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5" name="Google Shape;1545;p13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46" name="Google Shape;1546;p13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47" name="Google Shape;1547;p131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3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1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1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1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1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3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13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59" name="Google Shape;1559;p13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60" name="Google Shape;1560;p13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1" name="Google Shape;1561;p131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2" name="Google Shape;1562;p131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Before we dive straight into coding regularization with Scikit-Learn, we need to discuss a few more relevant topics: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8" name="Google Shape;156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69" name="Google Shape;156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32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71" name="Google Shape;1571;p132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572" name="Google Shape;1572;p132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573" name="Google Shape;1573;p132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132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132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132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132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32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132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32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132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32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132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32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5" name="Google Shape;1585;p132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586" name="Google Shape;1586;p132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7" name="Google Shape;1587;p132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8" name="Google Shape;1588;p132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589" name="Google Shape;1589;p132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90" name="Google Shape;1590;p132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6" name="Google Shape;1596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7" name="Google Shape;1597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8" name="Google Shape;1598;p13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99" name="Google Shape;1599;p133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00" name="Google Shape;1600;p133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01" name="Google Shape;1601;p133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133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133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133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5" name="Google Shape;1605;p133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3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3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3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3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3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3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3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3" name="Google Shape;1613;p133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14" name="Google Shape;1614;p133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5" name="Google Shape;1615;p133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6" name="Google Shape;1616;p133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17" name="Google Shape;1617;p133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133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19" name="Google Shape;1619;p133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20" name="Google Shape;1620;p133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26" name="Google Shape;1626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7" name="Google Shape;1627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28" name="Google Shape;1628;p134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 increase in X results in a greater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29" name="Google Shape;1629;p134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30" name="Google Shape;1630;p134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31" name="Google Shape;1631;p134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134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134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34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134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134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34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34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34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134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134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34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3" name="Google Shape;1643;p134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44" name="Google Shape;1644;p134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5" name="Google Shape;1645;p134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6" name="Google Shape;1646;p134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47" name="Google Shape;1647;p134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8" name="Google Shape;1648;p134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9" name="Google Shape;1649;p134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0" name="Google Shape;1650;p134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51" name="Google Shape;1651;p134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7" name="Google Shape;1657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8" name="Google Shape;1658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35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Compare to a more generalized model that used Ridge Regression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60" name="Google Shape;1660;p135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61" name="Google Shape;1661;p135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62" name="Google Shape;1662;p135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0" name="Google Shape;1670;p135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135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4" name="Google Shape;1674;p135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675" name="Google Shape;1675;p135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6" name="Google Shape;1676;p135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7" name="Google Shape;1677;p135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78" name="Google Shape;1678;p135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79" name="Google Shape;1679;p135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135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1" name="Google Shape;1681;p135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82" name="Google Shape;1682;p135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683" name="Google Shape;1683;p135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89" name="Google Shape;1689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90" name="Google Shape;1690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3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Same feature change does not produce as much y response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2" name="Google Shape;1692;p136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93" name="Google Shape;1693;p136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694" name="Google Shape;1694;p136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36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36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36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36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36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136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136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136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136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136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6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6" name="Google Shape;1706;p136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07" name="Google Shape;1707;p136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8" name="Google Shape;1708;p136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9" name="Google Shape;1709;p136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0" name="Google Shape;1710;p136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1" name="Google Shape;1711;p136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2" name="Google Shape;1712;p136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3" name="Google Shape;1713;p136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14" name="Google Shape;1714;p136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5" name="Google Shape;1715;p136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21" name="Google Shape;1721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2" name="Google Shape;1722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3" name="Google Shape;1723;p13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4" name="Google Shape;1724;p13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25" name="Google Shape;1725;p13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13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13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p13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3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7" name="Google Shape;1737;p13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38" name="Google Shape;1738;p13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9" name="Google Shape;1739;p137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0" name="Google Shape;1740;p137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1" name="Google Shape;1741;p137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2" name="Google Shape;1742;p137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3" name="Google Shape;1743;p137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4" name="Google Shape;1744;p137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45" name="Google Shape;1745;p137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6" name="Google Shape;1746;p137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47" name="Google Shape;1747;p137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8" name="Google Shape;1748;p13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Trying to minimize a squared Beta term leads us to punish larger coefficients.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4" name="Google Shape;1754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55" name="Google Shape;1755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6" name="Google Shape;1756;p13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case of a single feature, a larger Beta means a steeper sloped line.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7" name="Google Shape;1757;p13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58" name="Google Shape;1758;p13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59" name="Google Shape;1759;p13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13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3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13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13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13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13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13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13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13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3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1" name="Google Shape;1771;p13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772" name="Google Shape;1772;p13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3" name="Google Shape;1773;p138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138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75" name="Google Shape;1775;p138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6" name="Google Shape;1776;p138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7" name="Google Shape;1777;p138"/>
          <p:cNvCxnSpPr/>
          <p:nvPr/>
        </p:nvCxnSpPr>
        <p:spPr>
          <a:xfrm rot="10800000">
            <a:off x="4412038" y="3172950"/>
            <a:ext cx="600" cy="127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8" name="Google Shape;1778;p138"/>
          <p:cNvCxnSpPr/>
          <p:nvPr/>
        </p:nvCxnSpPr>
        <p:spPr>
          <a:xfrm>
            <a:off x="3159250" y="3182310"/>
            <a:ext cx="1225200" cy="45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9" name="Google Shape;1779;p138"/>
          <p:cNvCxnSpPr/>
          <p:nvPr/>
        </p:nvCxnSpPr>
        <p:spPr>
          <a:xfrm flipH="1" rot="10800000">
            <a:off x="3214325" y="3173825"/>
            <a:ext cx="4500" cy="58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780" name="Google Shape;1780;p138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6" name="Google Shape;1786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7" name="Google Shape;1787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8" name="Google Shape;1788;p13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89" name="Google Shape;1789;p13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790" name="Google Shape;1790;p139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9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3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139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39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139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3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13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3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13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2" name="Google Shape;1802;p13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03" name="Google Shape;1803;p13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39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5" name="Google Shape;1805;p139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06" name="Google Shape;1806;p139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7" name="Google Shape;1807;p139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8" name="Google Shape;1808;p139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9" name="Google Shape;1809;p139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10" name="Google Shape;1810;p139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1" name="Google Shape;1811;p139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12" name="Google Shape;1812;p139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3" name="Google Shape;1813;p13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steeper sloped line would mean more response per increase in X value.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9" name="Google Shape;1819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0" name="Google Shape;1820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1" name="Google Shape;1821;p14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822" name="Google Shape;1822;p14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823" name="Google Shape;1823;p140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4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40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4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4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40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9" name="Google Shape;1829;p140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40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14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4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3" name="Google Shape;1833;p14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4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5" name="Google Shape;1835;p14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836" name="Google Shape;1836;p14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7" name="Google Shape;1837;p140"/>
          <p:cNvCxnSpPr/>
          <p:nvPr/>
        </p:nvCxnSpPr>
        <p:spPr>
          <a:xfrm flipH="1" rot="10800000">
            <a:off x="3159250" y="2276875"/>
            <a:ext cx="2025300" cy="226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8" name="Google Shape;1838;p140"/>
          <p:cNvCxnSpPr/>
          <p:nvPr/>
        </p:nvCxnSpPr>
        <p:spPr>
          <a:xfrm>
            <a:off x="3831150" y="4448550"/>
            <a:ext cx="6171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39" name="Google Shape;1839;p140"/>
          <p:cNvCxnSpPr/>
          <p:nvPr/>
        </p:nvCxnSpPr>
        <p:spPr>
          <a:xfrm rot="10800000">
            <a:off x="3877775" y="3714775"/>
            <a:ext cx="0" cy="6813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0" name="Google Shape;1840;p140"/>
          <p:cNvCxnSpPr/>
          <p:nvPr/>
        </p:nvCxnSpPr>
        <p:spPr>
          <a:xfrm>
            <a:off x="3159250" y="3762750"/>
            <a:ext cx="7086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1" name="Google Shape;1841;p140"/>
          <p:cNvCxnSpPr/>
          <p:nvPr/>
        </p:nvCxnSpPr>
        <p:spPr>
          <a:xfrm rot="10800000">
            <a:off x="4412638" y="3534150"/>
            <a:ext cx="0" cy="914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2" name="Google Shape;1842;p140"/>
          <p:cNvCxnSpPr/>
          <p:nvPr/>
        </p:nvCxnSpPr>
        <p:spPr>
          <a:xfrm rot="10800000">
            <a:off x="3214025" y="3534125"/>
            <a:ext cx="300" cy="220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843" name="Google Shape;1843;p140"/>
          <p:cNvCxnSpPr/>
          <p:nvPr/>
        </p:nvCxnSpPr>
        <p:spPr>
          <a:xfrm flipH="1" rot="10800000">
            <a:off x="3154675" y="2683675"/>
            <a:ext cx="2363700" cy="1728300"/>
          </a:xfrm>
          <a:prstGeom prst="straightConnector1">
            <a:avLst/>
          </a:prstGeom>
          <a:noFill/>
          <a:ln cap="flat" cmpd="sng" w="28575">
            <a:solidFill>
              <a:srgbClr val="76A5A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4" name="Google Shape;1844;p140"/>
          <p:cNvCxnSpPr/>
          <p:nvPr/>
        </p:nvCxnSpPr>
        <p:spPr>
          <a:xfrm>
            <a:off x="3173097" y="3534033"/>
            <a:ext cx="1270800" cy="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845" name="Google Shape;1845;p140"/>
          <p:cNvPicPr preferRelativeResize="0"/>
          <p:nvPr/>
        </p:nvPicPr>
        <p:blipFill rotWithShape="1">
          <a:blip r:embed="rId4">
            <a:alphaModFix/>
          </a:blip>
          <a:srcRect b="0" l="53686" r="31431" t="-1615"/>
          <a:stretch/>
        </p:blipFill>
        <p:spPr>
          <a:xfrm>
            <a:off x="7242050" y="1976550"/>
            <a:ext cx="1166209" cy="15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14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about the lambda term? How much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should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we punish these larger coefficients?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2" name="Google Shape;1852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3" name="Google Shape;1853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14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14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4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57" name="Google Shape;1857;p14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simply use cross-validation to explore multiple lambda options and then choose the best one!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8" name="Google Shape;158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1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1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L2 Regularization </a:t>
            </a:r>
            <a:endParaRPr sz="3300"/>
          </a:p>
        </p:txBody>
      </p:sp>
      <p:pic>
        <p:nvPicPr>
          <p:cNvPr descr="watermark.jpg" id="1864" name="Google Shape;1864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5" name="Google Shape;1865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1" name="Google Shape;1871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2" name="Google Shape;1872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14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4" name="Google Shape;1874;p14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76" name="Google Shape;1876;p143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Sklearn refers to lambda as alpha within the class call!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7" name="Google Shape;1877;p143"/>
          <p:cNvSpPr/>
          <p:nvPr/>
        </p:nvSpPr>
        <p:spPr>
          <a:xfrm>
            <a:off x="7609100" y="3013500"/>
            <a:ext cx="356100" cy="590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3" name="Google Shape;1883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4" name="Google Shape;1884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5" name="Google Shape;1885;p144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cross validation metrics, sklearn uses a “scorer object”.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scorer objects follow the convention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higher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return values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better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 lower return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1" name="Google Shape;1891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2" name="Google Shape;1892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3" name="Google Shape;1893;p145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obviously higher accuracy is better.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higher RMSE is actually worse!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 Scikit-Learn fixes this by using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RMSE as its scorer metric.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9" name="Google Shape;1899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0" name="Google Shape;1900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146"/>
          <p:cNvSpPr txBox="1"/>
          <p:nvPr>
            <p:ph idx="1" type="body"/>
          </p:nvPr>
        </p:nvSpPr>
        <p:spPr>
          <a:xfrm>
            <a:off x="311700" y="1152475"/>
            <a:ext cx="8684100" cy="3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 Note!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allows for uniformity across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scorer metrics, even across different tasks types.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same idea of uniformity across model classes applies to referring to the penalty strength parameter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alpha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7" name="Google Shape;1907;p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Regularization</a:t>
            </a:r>
            <a:endParaRPr/>
          </a:p>
        </p:txBody>
      </p:sp>
      <p:pic>
        <p:nvPicPr>
          <p:cNvPr descr="watermark.jpg" id="1908" name="Google Shape;1908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9" name="Google Shape;1909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" name="Google Shape;191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6" name="Google Shape;1916;p14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14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5" name="Google Shape;1925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26" name="Google Shape;1926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27" name="Google Shape;1927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3" name="Google Shape;1933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can force some of the coefficient estimates to be exactly equal to zero when the tuning parameter λ is sufficiently large.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 to subset selection, the LASSO performs variable selection.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Models generated from the LASSO are generally much easier to interpret.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4" name="Google Shape;1934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5" name="Google Shape;1935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9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1" name="Google Shape;1941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LassoCV with sklearn operates on checking a number of alphas within a range, instead of providing the alphas directly.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results of LASSO in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2" name="Google Shape;1942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43" name="Google Shape;1943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provides many benefits to our machine learning process!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Some machine learning models that rely on distance metrics (e.g. KNN)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scaling to perform well.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discuss the main ideas behind feature scaling...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" name="Google Shape;165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1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9" name="Google Shape;1949;p1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L1 and L2 Regularization</a:t>
            </a:r>
            <a:endParaRPr/>
          </a:p>
        </p:txBody>
      </p:sp>
      <p:pic>
        <p:nvPicPr>
          <p:cNvPr descr="watermark.jpg" id="1950" name="Google Shape;1950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1" name="Google Shape;1951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7" name="Google Shape;1957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been able to perform Ridge and Lasso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Lasso is able to shrink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zero, but we haven’t taken a deeper dive into how or why that is.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ability becomes more clear when learning about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combines Lasso and Ridge together!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8" name="Google Shape;1958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9" name="Google Shape;1959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5" name="Google Shape;1965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dive a little deeper into Lasso.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was originally introduced in geophysics literature in 1986 by Symes and Santosa.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was later independently rediscovered and popularized in 1996 by Robert Tibshirani who coined the term “Lasso”.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6" name="Google Shape;1966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67" name="Google Shape;1967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3" name="Google Shape;1973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the name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Robert Tibshirani sound familiar?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4" name="Google Shape;1974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5" name="Google Shape;1975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1" name="Google Shape;1981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Robert Tibshirani is one of the authors of ISLR!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82" name="Google Shape;1982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3" name="Google Shape;1983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56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5" name="Google Shape;1985;p156"/>
          <p:cNvSpPr/>
          <p:nvPr/>
        </p:nvSpPr>
        <p:spPr>
          <a:xfrm rot="-1721740">
            <a:off x="6248328" y="2577830"/>
            <a:ext cx="1255839" cy="45285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 authors have a history of very impressive accomplishments!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92" name="Google Shape;199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93" name="Google Shape;199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p157"/>
          <p:cNvPicPr preferRelativeResize="0"/>
          <p:nvPr/>
        </p:nvPicPr>
        <p:blipFill rotWithShape="1">
          <a:blip r:embed="rId4">
            <a:alphaModFix/>
          </a:blip>
          <a:srcRect b="3165" l="994" r="1491" t="9862"/>
          <a:stretch/>
        </p:blipFill>
        <p:spPr>
          <a:xfrm>
            <a:off x="2269900" y="2212725"/>
            <a:ext cx="4491498" cy="262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9" name="Google Shape;199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0" name="Google Shape;2000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1" name="Google Shape;2001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rewrite Lasso and Ridge: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2" name="Google Shape;2002;p1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3" name="Google Shape;2003;p1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158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58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0" name="Google Shape;2010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1" name="Google Shape;2011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2" name="Google Shape;2012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13" name="Google Shape;2013;p1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4" name="Google Shape;2014;p1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59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675" y="2152900"/>
            <a:ext cx="6976750" cy="29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3" name="Google Shape;2023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allows to rewrite the penalty as a requirement: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4" name="Google Shape;2024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5" name="Google Shape;2025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60"/>
          <p:cNvSpPr/>
          <p:nvPr/>
        </p:nvSpPr>
        <p:spPr>
          <a:xfrm>
            <a:off x="7413400" y="319355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7" name="Google Shape;2027;p160"/>
          <p:cNvSpPr/>
          <p:nvPr/>
        </p:nvSpPr>
        <p:spPr>
          <a:xfrm>
            <a:off x="7483825" y="4746600"/>
            <a:ext cx="561600" cy="313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/>
          <p:nvPr/>
        </p:nvSpPr>
        <p:spPr>
          <a:xfrm>
            <a:off x="5366875" y="2372525"/>
            <a:ext cx="2457000" cy="2428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4" name="Google Shape;203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5" name="Google Shape;203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6" name="Google Shape;2036;p16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know that regularization can be expressed as an additional requirement that RSS is subject to.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improves the convergence of steepest descent algorithms, which do not possess the property of scale invariance.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features are on different scales, certain weights may update faster than others since the feature values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play a role in the weight updates.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" name="Google Shape;173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4" name="Google Shape;174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0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2" name="Google Shape;204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43" name="Google Shape;204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44" name="Google Shape;2044;p16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constrains the sum of absolute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∑|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|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constrains the sum of squared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∑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0" name="Google Shape;205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1" name="Google Shape;205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2" name="Google Shape;2052;p16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a simple thought experiment: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simple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sum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that the penalty is less than.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8" name="Google Shape;205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9" name="Google Shape;205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164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the case of only two features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ŷ =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 baseline="-25000" sz="2900">
              <a:solidFill>
                <a:srgbClr val="434343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Regression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1" name="Google Shape;2061;p164"/>
          <p:cNvSpPr txBox="1"/>
          <p:nvPr/>
        </p:nvSpPr>
        <p:spPr>
          <a:xfrm>
            <a:off x="1424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062" name="Google Shape;2062;p164"/>
          <p:cNvSpPr txBox="1"/>
          <p:nvPr/>
        </p:nvSpPr>
        <p:spPr>
          <a:xfrm>
            <a:off x="2076725" y="3483325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8" name="Google Shape;2068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9" name="Google Shape;2069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6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71" name="Google Shape;2071;p16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72" name="Google Shape;2072;p16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3" name="Google Shape;2073;p16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16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5" name="Google Shape;2075;p165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81" name="Google Shape;2081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82" name="Google Shape;2082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83" name="Google Shape;2083;p16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84" name="Google Shape;2084;p16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85" name="Google Shape;2085;p16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6" name="Google Shape;2086;p16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7" name="Google Shape;2087;p16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8" name="Google Shape;2088;p166"/>
          <p:cNvSpPr/>
          <p:nvPr/>
        </p:nvSpPr>
        <p:spPr>
          <a:xfrm rot="2700000">
            <a:off x="4145840" y="3077266"/>
            <a:ext cx="969019" cy="969019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4" name="Google Shape;209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5" name="Google Shape;209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96" name="Google Shape;2096;p16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7" name="Google Shape;2097;p167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098" name="Google Shape;2098;p167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99" name="Google Shape;2099;p167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0" name="Google Shape;2100;p167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167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07" name="Google Shape;2107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08" name="Google Shape;2108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09" name="Google Shape;2109;p168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10" name="Google Shape;2110;p168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11" name="Google Shape;2111;p168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12" name="Google Shape;2112;p168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3" name="Google Shape;2113;p168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168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5" name="Google Shape;2115;p168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16" name="Google Shape;2116;p168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69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25" name="Google Shape;2125;p169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26" name="Google Shape;2126;p169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7" name="Google Shape;2127;p169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8" name="Google Shape;2128;p169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9" name="Google Shape;2129;p169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0" name="Google Shape;2130;p169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31" name="Google Shape;2131;p169"/>
          <p:cNvSpPr/>
          <p:nvPr/>
        </p:nvSpPr>
        <p:spPr>
          <a:xfrm>
            <a:off x="3920700" y="2855750"/>
            <a:ext cx="1419300" cy="1419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7" name="Google Shape;2137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8" name="Google Shape;2138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9" name="Google Shape;2139;p17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plot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40" name="Google Shape;2140;p170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1" name="Google Shape;2141;p170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42" name="Google Shape;2142;p170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3" name="Google Shape;2143;p170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4" name="Google Shape;2144;p170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5" name="Google Shape;2145;p170"/>
          <p:cNvSpPr txBox="1"/>
          <p:nvPr/>
        </p:nvSpPr>
        <p:spPr>
          <a:xfrm>
            <a:off x="4709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146" name="Google Shape;2146;p170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2" name="Google Shape;215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3" name="Google Shape;215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4" name="Google Shape;2154;p17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55" name="Google Shape;2155;p171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56" name="Google Shape;2156;p171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7" name="Google Shape;2157;p171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71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9" name="Google Shape;2159;p171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Critical benefit of feature scaling related to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ML Algos where scaling won’t have an effect (e.g. CART based methods).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" name="Google Shape;181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2" name="Google Shape;182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5" name="Google Shape;2165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6" name="Google Shape;2166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7" name="Google Shape;2167;p17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68" name="Google Shape;2168;p172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69" name="Google Shape;2169;p172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70" name="Google Shape;2170;p172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1" name="Google Shape;2171;p172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2" name="Google Shape;2172;p172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73" name="Google Shape;2173;p172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9" name="Google Shape;2179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0" name="Google Shape;2180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81" name="Google Shape;2181;p17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RSS look like?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2" name="Google Shape;2182;p173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83" name="Google Shape;2183;p173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4" name="Google Shape;2184;p173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5" name="Google Shape;2185;p173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6" name="Google Shape;2186;p173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87" name="Google Shape;2187;p173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8" name="Google Shape;2188;p173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9" name="Google Shape;2189;p173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0" name="Google Shape;2190;p173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4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6" name="Google Shape;2196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7" name="Google Shape;2197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8" name="Google Shape;2198;p17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were subject to the penalty!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99" name="Google Shape;2199;p174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00" name="Google Shape;2200;p174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01" name="Google Shape;2201;p174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174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3" name="Google Shape;2203;p174"/>
          <p:cNvSpPr txBox="1"/>
          <p:nvPr/>
        </p:nvSpPr>
        <p:spPr>
          <a:xfrm>
            <a:off x="40570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4" name="Google Shape;2204;p174"/>
          <p:cNvCxnSpPr/>
          <p:nvPr/>
        </p:nvCxnSpPr>
        <p:spPr>
          <a:xfrm>
            <a:off x="5137475" y="20043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5" name="Google Shape;2205;p174"/>
          <p:cNvCxnSpPr/>
          <p:nvPr/>
        </p:nvCxnSpPr>
        <p:spPr>
          <a:xfrm>
            <a:off x="5018200" y="21265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6" name="Google Shape;2206;p174"/>
          <p:cNvCxnSpPr/>
          <p:nvPr/>
        </p:nvCxnSpPr>
        <p:spPr>
          <a:xfrm>
            <a:off x="4911025" y="22668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7" name="Google Shape;2207;p174"/>
          <p:cNvCxnSpPr/>
          <p:nvPr/>
        </p:nvCxnSpPr>
        <p:spPr>
          <a:xfrm>
            <a:off x="5256600" y="1900000"/>
            <a:ext cx="1581600" cy="1624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3" name="Google Shape;2213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4" name="Google Shape;2214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175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Ridge: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6" name="Google Shape;2216;p17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17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18" name="Google Shape;2218;p17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9" name="Google Shape;2219;p17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0" name="Google Shape;2220;p175"/>
          <p:cNvSpPr txBox="1"/>
          <p:nvPr/>
        </p:nvSpPr>
        <p:spPr>
          <a:xfrm>
            <a:off x="4361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1" name="Google Shape;2221;p175"/>
          <p:cNvSpPr txBox="1"/>
          <p:nvPr/>
        </p:nvSpPr>
        <p:spPr>
          <a:xfrm>
            <a:off x="5013850" y="1104750"/>
            <a:ext cx="114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22" name="Google Shape;2222;p175"/>
          <p:cNvSpPr/>
          <p:nvPr/>
        </p:nvSpPr>
        <p:spPr>
          <a:xfrm>
            <a:off x="4120200" y="3051625"/>
            <a:ext cx="1020300" cy="1020300"/>
          </a:xfrm>
          <a:prstGeom prst="ellipse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3" name="Google Shape;2223;p175"/>
          <p:cNvCxnSpPr/>
          <p:nvPr/>
        </p:nvCxnSpPr>
        <p:spPr>
          <a:xfrm>
            <a:off x="4219850" y="2324225"/>
            <a:ext cx="1672200" cy="1865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4" name="Google Shape;2224;p175"/>
          <p:cNvSpPr/>
          <p:nvPr/>
        </p:nvSpPr>
        <p:spPr>
          <a:xfrm>
            <a:off x="4944275" y="3151300"/>
            <a:ext cx="114600" cy="114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176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Penalty for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Lasso:</a:t>
            </a:r>
            <a:r>
              <a:rPr b="1" lang="en" sz="2900">
                <a:solidFill>
                  <a:srgbClr val="4D5156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+ 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|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≤ 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aseline="30000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33" name="Google Shape;2233;p17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4" name="Google Shape;2234;p17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35" name="Google Shape;2235;p17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6" name="Google Shape;2236;p17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76"/>
          <p:cNvSpPr/>
          <p:nvPr/>
        </p:nvSpPr>
        <p:spPr>
          <a:xfrm rot="2700000">
            <a:off x="4259119" y="3190542"/>
            <a:ext cx="742462" cy="742462"/>
          </a:xfrm>
          <a:prstGeom prst="rect">
            <a:avLst/>
          </a:prstGeom>
          <a:solidFill>
            <a:srgbClr val="2AB393">
              <a:alpha val="634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8" name="Google Shape;2238;p176"/>
          <p:cNvCxnSpPr/>
          <p:nvPr/>
        </p:nvCxnSpPr>
        <p:spPr>
          <a:xfrm>
            <a:off x="4125375" y="2517425"/>
            <a:ext cx="1623900" cy="16422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2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4" name="Google Shape;2244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5" name="Google Shape;2245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177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convex object that lies tangent to the boundary, is likely to encounter a corner of a hypercube, for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identically zero.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2" name="Google Shape;2252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3" name="Google Shape;2253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4" name="Google Shape;2254;p178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Ridge: I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 the case of an n-sphere, the points on the boundary for which some of the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are zero are not distinguished from the others and the convex object is no more likely to contact a point at which some components of </a:t>
            </a:r>
            <a:r>
              <a:rPr b="1" lang="en" sz="2900">
                <a:solidFill>
                  <a:srgbClr val="43434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are zero than one for which none of them are.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9" name="Google Shape;225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025" y="2504600"/>
            <a:ext cx="4293150" cy="25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1" name="Google Shape;2261;p17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2" name="Google Shape;2262;p17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179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why Lasso is more likely to lead to coefficients as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diagram is also commonly shown with contour RSS: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9" name="Google Shape;226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0" name="Google Shape;227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8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8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73" name="Google Shape;2273;p180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4" name="Google Shape;2274;p180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seeks to improve on both L1 and L2 Regularization by combining them: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5" name="Google Shape;2275;p180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6" name="Google Shape;2276;p180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77" name="Google Shape;2277;p180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3" name="Google Shape;2283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4" name="Google Shape;2284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18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8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287" name="Google Shape;2287;p181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8" name="Google Shape;2288;p181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seek to minimize RSS and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squared and absolute value terms: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9" name="Google Shape;2289;p181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0" name="Google Shape;2290;p181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291" name="Google Shape;2291;p181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Scaling the features so that their respective ranges are uniform is important in comparing measurements that have different units.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directly compare model coefficients to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" name="Google Shape;189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0" name="Google Shape;190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7" name="Google Shape;2297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8" name="Google Shape;2298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18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347709" y="2642175"/>
            <a:ext cx="5746134" cy="1667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18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1506067" y="2680067"/>
            <a:ext cx="5746134" cy="16675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182"/>
          <p:cNvSpPr/>
          <p:nvPr/>
        </p:nvSpPr>
        <p:spPr>
          <a:xfrm>
            <a:off x="87600" y="3388762"/>
            <a:ext cx="1133100" cy="52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02" name="Google Shape;2302;p182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distinct lambda values for each penalty: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3" name="Google Shape;2303;p182"/>
          <p:cNvPicPr preferRelativeResize="0"/>
          <p:nvPr/>
        </p:nvPicPr>
        <p:blipFill rotWithShape="1">
          <a:blip r:embed="rId6">
            <a:alphaModFix/>
          </a:blip>
          <a:srcRect b="0" l="47092" r="32103" t="0"/>
          <a:stretch/>
        </p:blipFill>
        <p:spPr>
          <a:xfrm>
            <a:off x="7283950" y="2890475"/>
            <a:ext cx="1793724" cy="141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82"/>
          <p:cNvSpPr txBox="1"/>
          <p:nvPr/>
        </p:nvSpPr>
        <p:spPr>
          <a:xfrm>
            <a:off x="6139600" y="3568450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05" name="Google Shape;2305;p182"/>
          <p:cNvSpPr txBox="1"/>
          <p:nvPr/>
        </p:nvSpPr>
        <p:spPr>
          <a:xfrm>
            <a:off x="7752925" y="3600125"/>
            <a:ext cx="344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2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1" name="Google Shape;2311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2" name="Google Shape;2312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13" name="Google Shape;2313;p183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alternatively express this as a ratio between L1 and L2: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14" name="Google Shape;231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0" name="Google Shape;2320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1" name="Google Shape;2321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22" name="Google Shape;2322;p184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also use simplified notation: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3" name="Google Shape;2323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13" y="2532695"/>
            <a:ext cx="7949175" cy="1039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7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9" name="Google Shape;2329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0" name="Google Shape;2330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185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2" name="Google Shape;2332;p185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33" name="Google Shape;2333;p185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34" name="Google Shape;2334;p185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85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6" name="Google Shape;2336;p185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7" name="Google Shape;2337;p185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3" name="Google Shape;2343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4" name="Google Shape;2344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p186"/>
          <p:cNvSpPr txBox="1"/>
          <p:nvPr>
            <p:ph idx="1" type="body"/>
          </p:nvPr>
        </p:nvSpPr>
        <p:spPr>
          <a:xfrm>
            <a:off x="311700" y="1152475"/>
            <a:ext cx="86841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Penalty Region: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46" name="Google Shape;2346;p186"/>
          <p:cNvCxnSpPr/>
          <p:nvPr/>
        </p:nvCxnSpPr>
        <p:spPr>
          <a:xfrm>
            <a:off x="46303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47" name="Google Shape;2347;p186"/>
          <p:cNvCxnSpPr/>
          <p:nvPr/>
        </p:nvCxnSpPr>
        <p:spPr>
          <a:xfrm>
            <a:off x="4698250" y="2209525"/>
            <a:ext cx="0" cy="2704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8" name="Google Shape;2348;p186"/>
          <p:cNvSpPr txBox="1"/>
          <p:nvPr>
            <p:ph idx="1" type="body"/>
          </p:nvPr>
        </p:nvSpPr>
        <p:spPr>
          <a:xfrm>
            <a:off x="4630350" y="18526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9" name="Google Shape;2349;p186"/>
          <p:cNvSpPr txBox="1"/>
          <p:nvPr>
            <p:ph idx="1" type="body"/>
          </p:nvPr>
        </p:nvSpPr>
        <p:spPr>
          <a:xfrm>
            <a:off x="5929775" y="3441825"/>
            <a:ext cx="45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1900">
                <a:solidFill>
                  <a:srgbClr val="4D515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aseline="30000"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86"/>
          <p:cNvSpPr/>
          <p:nvPr/>
        </p:nvSpPr>
        <p:spPr>
          <a:xfrm>
            <a:off x="3862200" y="2793625"/>
            <a:ext cx="1536300" cy="1536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86"/>
          <p:cNvSpPr/>
          <p:nvPr/>
        </p:nvSpPr>
        <p:spPr>
          <a:xfrm rot="2700000">
            <a:off x="4083474" y="3020149"/>
            <a:ext cx="1093753" cy="1093753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86"/>
          <p:cNvSpPr/>
          <p:nvPr/>
        </p:nvSpPr>
        <p:spPr>
          <a:xfrm>
            <a:off x="3857625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3" name="Google Shape;2353;p186"/>
          <p:cNvSpPr/>
          <p:nvPr/>
        </p:nvSpPr>
        <p:spPr>
          <a:xfrm rot="5400000">
            <a:off x="4636400" y="280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4" name="Google Shape;2354;p186"/>
          <p:cNvSpPr/>
          <p:nvPr/>
        </p:nvSpPr>
        <p:spPr>
          <a:xfrm rot="10800000">
            <a:off x="4619725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55" name="Google Shape;2355;p186"/>
          <p:cNvSpPr/>
          <p:nvPr/>
        </p:nvSpPr>
        <p:spPr>
          <a:xfrm rot="-5400000">
            <a:off x="3840950" y="3551150"/>
            <a:ext cx="778775" cy="778775"/>
          </a:xfrm>
          <a:custGeom>
            <a:rect b="b" l="l" r="r" t="t"/>
            <a:pathLst>
              <a:path extrusionOk="0" h="31151" w="31151">
                <a:moveTo>
                  <a:pt x="0" y="31151"/>
                </a:moveTo>
                <a:cubicBezTo>
                  <a:pt x="1851" y="27972"/>
                  <a:pt x="5916" y="17266"/>
                  <a:pt x="11108" y="12074"/>
                </a:cubicBezTo>
                <a:cubicBezTo>
                  <a:pt x="16300" y="6882"/>
                  <a:pt x="27811" y="2012"/>
                  <a:pt x="31151" y="0"/>
                </a:cubicBezTo>
              </a:path>
            </a:pathLst>
          </a:cu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1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1" name="Google Shape;2361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2" name="Google Shape;2362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63" name="Google Shape;2363;p187"/>
          <p:cNvSpPr txBox="1"/>
          <p:nvPr>
            <p:ph idx="1" type="body"/>
          </p:nvPr>
        </p:nvSpPr>
        <p:spPr>
          <a:xfrm>
            <a:off x="311700" y="1152475"/>
            <a:ext cx="86841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perform Elastic Net with Python and Scikit-learn!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4" name="Google Shape;2364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1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Dataset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0" name="Google Shape;2370;p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descr="watermark.jpg" id="2371" name="Google Shape;2371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2" name="Google Shape;2372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caveats: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Must always scale new unseen data before feeding to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Effects direct interpretability of feature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Easier to compare coefficients to one another, harder to relate back to original unscaled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" name="Google Shape;197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8" name="Google Shape;198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benefits: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lead to great increases in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Absolutely necessary for some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Virtually no “real” downside to scaling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" name="Google Shape;205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6" name="Google Shape;206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 seeks to solve a few common model issues by: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 model complexity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Penalizing the loss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Reducing model overfitting (add more bias to reduce model variance)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Two main ways to scale features: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Rescales all data values to be between 0-1.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" name="Google Shape;214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escales data to have a mean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μ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0 and standard deviation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σ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of 1 (unit variance).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" name="Google Shape;221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" name="Google Shape;222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Standardization: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Namesake can be confusing since this is also referred to as “Z-score normalization”.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" name="Google Shape;230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" name="Google Shape;231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073" y="3274000"/>
            <a:ext cx="3170300" cy="10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Scales all data values to be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" name="Google Shape;239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" name="Google Shape;240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and easy to understand.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" name="Google Shape;24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" name="Google Shape;25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6"/>
          <p:cNvPicPr preferRelativeResize="0"/>
          <p:nvPr/>
        </p:nvPicPr>
        <p:blipFill rotWithShape="1">
          <a:blip r:embed="rId4">
            <a:alphaModFix/>
          </a:blip>
          <a:srcRect b="0" l="0" r="0" t="38544"/>
          <a:stretch/>
        </p:blipFill>
        <p:spPr>
          <a:xfrm>
            <a:off x="3718775" y="3423774"/>
            <a:ext cx="3231600" cy="10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4">
            <a:alphaModFix/>
          </a:blip>
          <a:srcRect b="60118" l="0" r="24947" t="0"/>
          <a:stretch/>
        </p:blipFill>
        <p:spPr>
          <a:xfrm>
            <a:off x="1637500" y="3647875"/>
            <a:ext cx="2425375" cy="6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more methods of scaling features and Scikit-Learn provides easy to use classes that “fit” and “transform” feature data for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quickly discuss the fit and transform calls in more detail when it comes to scaling.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" name="Google Shape;259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" name="Google Shape;260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.fit() method call simply calculates the necessary statistics (Xmin,Xmax,mean, standard deviation).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.transform() call actually scales data and returns the new scaled version of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Previously saw a similar process for polynomial feature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" name="Google Shape;267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" name="Google Shape;268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Very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important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consideration for fit and transform: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only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statistical information should only come from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want to assume prior knowledge of the test set!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" name="Google Shape;275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" name="Google Shape;276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Using the full data set would cause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leakage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statistics from full data leads to some information of the test set leaking into the training process upon transform()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3" name="Google Shape;28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" name="Google Shape;28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Feature scaling process: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train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to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training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 test feature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1" name="Google Shape;29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" name="Google Shape;29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general, we can think of regularization as a way to reduce model overfitting and variance.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some additional bias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Requires a search for optimal penalty hyperparameter.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general it is not necessary nor advised.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Normalising the output distribution is altering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definition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Predicting a distribution that doesn't mirror your real-world target.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9" name="Google Shape;29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0" name="Google Shape;30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241475" y="1152475"/>
            <a:ext cx="890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 we need to scale the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negatively impact stochastic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stats.stackexchange.com/questions/111467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7" name="Google Shape;307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8" name="Google Shape;308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 Scaling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benefits of feature scaling, let’s move on to understanding the benefits of cross-validation!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23" name="Google Shape;323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" name="Google Shape;324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is a more advanced set of methods for splitting data into training and testing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 Relevant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5.1 of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" name="Google Shape;331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2" name="Google Shape;332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understand the intuition behind performing a train test split, we want to fairly evaluate our model’s performance on unseen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 this means we are not able to tune hyperparameters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entire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dataset.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" name="Google Shape;3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0" name="Google Shape;3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way we can achieve the following: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Evaluate on all the data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it sounds impossible, we can achieve this with cross validation!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concept...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" name="Google Shape;347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" name="Google Shape;348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7" name="Google Shape;357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58" name="Google Shape;358;p49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59" name="Google Shape;359;p49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60" name="Google Shape;360;p49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0000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convert this data into colored blocks for cross-validation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" name="Google Shape;36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9" name="Google Shape;369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70" name="Google Shape;370;p50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71" name="Google Shape;371;p50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graphicFrame>
        <p:nvGraphicFramePr>
          <p:cNvPr id="372" name="Google Shape;372;p50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Area m</a:t>
                      </a:r>
                      <a:r>
                        <a:rPr b="1"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 baseline="30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Bedrooms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Bathrooms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Price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$650,000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$400,000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$550,000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p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Convert to generalized form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" name="Google Shape;379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0" name="Google Shape;380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1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82" name="Google Shape;382;p51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83" name="Google Shape;383;p51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Three main types of Regularization: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LASSO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Combining L1 and L2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2" name="Google Shape;392;p52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52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394" name="Google Shape;394;p52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1" name="Google Shape;401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2" name="Google Shape;402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3" name="Google Shape;403;p53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404" name="Google Shape;404;p53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05" name="Google Shape;405;p53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06" name="Google Shape;406;p53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3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8" name="Google Shape;408;p53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3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4" name="Google Shape;414;p54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15" name="Google Shape;41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Color based off train vs.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7" name="Google Shape;41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8" name="Google Shape;41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4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20" name="Google Shape;420;p54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21" name="Google Shape;421;p54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4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54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4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9" name="Google Shape;429;p55"/>
          <p:cNvGraphicFramePr/>
          <p:nvPr/>
        </p:nvGraphicFramePr>
        <p:xfrm>
          <a:off x="2346725" y="231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3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x</a:t>
                      </a:r>
                      <a:r>
                        <a:rPr b="1" baseline="-25000" lang="en"/>
                        <a:t>1</a:t>
                      </a:r>
                      <a:endParaRPr b="1" baseline="-25000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="1"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y</a:t>
                      </a:r>
                      <a:endParaRPr b="1"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30" name="Google Shape;430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2" name="Google Shape;432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3" name="Google Shape;433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55"/>
          <p:cNvSpPr txBox="1"/>
          <p:nvPr/>
        </p:nvSpPr>
        <p:spPr>
          <a:xfrm>
            <a:off x="3969425" y="17886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X</a:t>
            </a:r>
            <a:endParaRPr b="1" sz="2100"/>
          </a:p>
        </p:txBody>
      </p:sp>
      <p:sp>
        <p:nvSpPr>
          <p:cNvPr id="435" name="Google Shape;435;p55"/>
          <p:cNvSpPr txBox="1"/>
          <p:nvPr/>
        </p:nvSpPr>
        <p:spPr>
          <a:xfrm>
            <a:off x="6113275" y="1761575"/>
            <a:ext cx="8760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/>
              <a:t>y</a:t>
            </a:r>
            <a:endParaRPr b="1" sz="2100"/>
          </a:p>
        </p:txBody>
      </p:sp>
      <p:sp>
        <p:nvSpPr>
          <p:cNvPr id="436" name="Google Shape;436;p55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5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5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4" name="Google Shape;444;p56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x</a:t>
                      </a:r>
                      <a:r>
                        <a:rPr baseline="30000" lang="en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00"/>
                          </a:solidFill>
                        </a:rPr>
                        <a:t>y</a:t>
                      </a:r>
                      <a:r>
                        <a:rPr baseline="-25000" lang="en">
                          <a:solidFill>
                            <a:srgbClr val="000000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45" name="Google Shape;445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 just consider training vs testing: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7" name="Google Shape;447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8" name="Google Shape;448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6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6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56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6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57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58" name="Google Shape;458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5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have all data, colored by training set versus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0" name="Google Shape;460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1" name="Google Shape;461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7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7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7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7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0" name="Google Shape;470;p58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71" name="Google Shape;471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2" name="Google Shape;472;p5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3" name="Google Shape;473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4" name="Google Shape;474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8"/>
          <p:cNvSpPr/>
          <p:nvPr/>
        </p:nvSpPr>
        <p:spPr>
          <a:xfrm>
            <a:off x="2372525" y="2698525"/>
            <a:ext cx="4776900" cy="118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8"/>
          <p:cNvSpPr txBox="1"/>
          <p:nvPr/>
        </p:nvSpPr>
        <p:spPr>
          <a:xfrm>
            <a:off x="1042425" y="2969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2359675" y="3880000"/>
            <a:ext cx="4776900" cy="78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8"/>
          <p:cNvSpPr txBox="1"/>
          <p:nvPr/>
        </p:nvSpPr>
        <p:spPr>
          <a:xfrm>
            <a:off x="1042425" y="398815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3" name="Google Shape;483;p59"/>
          <p:cNvGraphicFramePr/>
          <p:nvPr/>
        </p:nvGraphicFramePr>
        <p:xfrm>
          <a:off x="2346725" y="269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1200700"/>
                <a:gridCol w="1200700"/>
                <a:gridCol w="1200700"/>
                <a:gridCol w="1200700"/>
              </a:tblGrid>
              <a:tr h="31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0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19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29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8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84" name="Google Shape;484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5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2" name="Google Shape;492;p60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493" name="Google Shape;493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4" name="Google Shape;494;p6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5" name="Google Shape;495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6" name="Google Shape;496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1" name="Google Shape;501;p61"/>
          <p:cNvGraphicFramePr/>
          <p:nvPr/>
        </p:nvGraphicFramePr>
        <p:xfrm>
          <a:off x="41716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3828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02" name="Google Shape;50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3" name="Google Shape;503;p6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Rotate and resize: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04" name="Google Shape;50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05" name="Google Shape;50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Limits the size of the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yield sparse models where some coefficients can become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1" name="Google Shape;511;p6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represent full data and splits: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2" name="Google Shape;512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3" name="Google Shape;513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2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16" name="Google Shape;516;p6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3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start with the entire original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3" name="Google Shape;523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4" name="Google Shape;524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5" name="Google Shape;525;p63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1" name="Google Shape;531;p64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cross validation work?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2" name="Google Shape;53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33" name="Google Shape;53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4" name="Google Shape;534;p64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Split data into K equal parts: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1" name="Google Shape;541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2" name="Google Shape;542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3" name="Google Shape;543;p6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1/K left as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0" name="Google Shape;550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1" name="Google Shape;551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2" name="Google Shape;552;p66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model and get error metric for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9" name="Google Shape;559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0" name="Google Shape;560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1" name="Google Shape;561;p6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62" name="Google Shape;562;p67"/>
          <p:cNvSpPr txBox="1"/>
          <p:nvPr/>
        </p:nvSpPr>
        <p:spPr>
          <a:xfrm>
            <a:off x="2388675" y="2255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631270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7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68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Repeat for another 1/K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73" name="Google Shape;573;p6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74" name="Google Shape;574;p68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75" name="Google Shape;575;p68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76" name="Google Shape;576;p68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3" name="Google Shape;583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4" name="Google Shape;584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5" name="Google Shape;585;p6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586" name="Google Shape;586;p69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7" name="Google Shape;587;p69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88" name="Google Shape;588;p69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89" name="Google Shape;589;p69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590" name="Google Shape;590;p69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70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repeating for all possible splits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7" name="Google Shape;59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8" name="Google Shape;59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99" name="Google Shape;599;p7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70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1" name="Google Shape;601;p70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p70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3" name="Google Shape;603;p70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70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5" name="Google Shape;605;p70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06" name="Google Shape;606;p70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70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70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</a:t>
            </a: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71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Get average error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15" name="Google Shape;615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16" name="Google Shape;616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7" name="Google Shape;617;p7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18" name="Google Shape;618;p71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19" name="Google Shape;619;p71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0" name="Google Shape;620;p71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1" name="Google Shape;621;p71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2" name="Google Shape;622;p71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23" name="Google Shape;623;p71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24" name="Google Shape;624;p71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71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71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1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675" y="2895076"/>
            <a:ext cx="7864151" cy="12945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6841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L1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absolute value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" name="Google Shape;97;p1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" name="Google Shape;98;p1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7365100" y="3006400"/>
            <a:ext cx="12207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72"/>
          <p:cNvSpPr txBox="1"/>
          <p:nvPr>
            <p:ph idx="1" type="body"/>
          </p:nvPr>
        </p:nvSpPr>
        <p:spPr>
          <a:xfrm>
            <a:off x="311700" y="1152475"/>
            <a:ext cx="8684100" cy="7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Average error is the expected performance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4" name="Google Shape;634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5" name="Google Shape;635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6" name="Google Shape;636;p7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637" name="Google Shape;637;p72"/>
          <p:cNvSpPr txBox="1"/>
          <p:nvPr/>
        </p:nvSpPr>
        <p:spPr>
          <a:xfrm>
            <a:off x="7671100" y="18532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1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38" name="Google Shape;638;p72"/>
          <p:cNvGraphicFramePr/>
          <p:nvPr/>
        </p:nvGraphicFramePr>
        <p:xfrm>
          <a:off x="492100" y="24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39" name="Google Shape;639;p72"/>
          <p:cNvSpPr txBox="1"/>
          <p:nvPr/>
        </p:nvSpPr>
        <p:spPr>
          <a:xfrm>
            <a:off x="7695250" y="23616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2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0" name="Google Shape;640;p72"/>
          <p:cNvGraphicFramePr/>
          <p:nvPr/>
        </p:nvGraphicFramePr>
        <p:xfrm>
          <a:off x="492100" y="29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1" name="Google Shape;641;p72"/>
          <p:cNvSpPr txBox="1"/>
          <p:nvPr/>
        </p:nvSpPr>
        <p:spPr>
          <a:xfrm>
            <a:off x="7695250" y="289832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3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42" name="Google Shape;642;p72"/>
          <p:cNvGraphicFramePr/>
          <p:nvPr/>
        </p:nvGraphicFramePr>
        <p:xfrm>
          <a:off x="492100" y="387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643" name="Google Shape;643;p72"/>
          <p:cNvSpPr txBox="1"/>
          <p:nvPr/>
        </p:nvSpPr>
        <p:spPr>
          <a:xfrm>
            <a:off x="7720850" y="385290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ERROR K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3205200" y="33405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7674900" y="3264325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7440100" y="4351675"/>
            <a:ext cx="186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MEAN ERROR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2" name="Google Shape;652;p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were able to train on all data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evaluate on all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get a better sense of true performance across multiple potential splits.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the cost of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have to repeat computations K number of times!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3" name="Google Shape;653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4" name="Google Shape;654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K-fold cross-validation.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Common choice for K is 10 so each test set is 10% of your total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Largest K possible would be K equal to the number of number of rows.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leave one out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cross validation.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1" name="Google Shape;661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2" name="Google Shape;662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8" name="Google Shape;668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One consideration to note with K-fold cross validation and a standard train test split is fairly tuning hyperparameters.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tune hyperparameters to test data performance, are we ever fairly getting performance metrics?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9" name="Google Shape;669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0" name="Google Shape;670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can we understand how the model behaves for data that is has not seen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not been influenced by for hyperparameter tuning?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this we can use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what this looks like...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4" name="Google Shape;684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Start with entire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5" name="Google Shape;685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6" name="Google Shape;686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7" name="Google Shape;687;p77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Remove a hold out test set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4" name="Google Shape;6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5" name="Google Shape;6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6" name="Google Shape;696;p78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97" name="Google Shape;697;p78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Perform “classic” train test split: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06" name="Google Shape;706;p79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79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and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4" name="Google Shape;7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5" name="Google Shape;7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16" name="Google Shape;716;p80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17" name="Google Shape;717;p80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18" name="Google Shape;718;p80"/>
          <p:cNvSpPr/>
          <p:nvPr/>
        </p:nvSpPr>
        <p:spPr>
          <a:xfrm>
            <a:off x="326000" y="1738650"/>
            <a:ext cx="6537900" cy="833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4" name="Google Shape;724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Or K-Fold cross validation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5" name="Google Shape;725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6" name="Google Shape;726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27" name="Google Shape;727;p81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8" name="Google Shape;728;p81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29" name="Google Shape;729;p81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30" name="Google Shape;730;p81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31" name="Google Shape;731;p81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coefficients are shrunk by the same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necessarily eliminate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" name="Google Shape;106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" name="Google Shape;107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on this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8" name="Google Shape;738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9" name="Google Shape;739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40" name="Google Shape;740;p82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1" name="Google Shape;741;p82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2" name="Google Shape;742;p82"/>
          <p:cNvGraphicFramePr/>
          <p:nvPr/>
        </p:nvGraphicFramePr>
        <p:xfrm>
          <a:off x="492100" y="249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43" name="Google Shape;743;p82"/>
          <p:cNvGraphicFramePr/>
          <p:nvPr/>
        </p:nvGraphicFramePr>
        <p:xfrm>
          <a:off x="492100" y="347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44" name="Google Shape;744;p82"/>
          <p:cNvSpPr txBox="1"/>
          <p:nvPr/>
        </p:nvSpPr>
        <p:spPr>
          <a:xfrm>
            <a:off x="2748750" y="28945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82"/>
          <p:cNvSpPr/>
          <p:nvPr/>
        </p:nvSpPr>
        <p:spPr>
          <a:xfrm>
            <a:off x="326000" y="1738650"/>
            <a:ext cx="6537900" cy="2601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1" name="Google Shape;751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training and tuning perform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 evaluation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hold out test set.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2" name="Google Shape;752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3" name="Google Shape;753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54" name="Google Shape;754;p83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5" name="Google Shape;755;p83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6" name="Google Shape;756;p83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7" name="Google Shape;757;p83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58" name="Google Shape;758;p83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83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0" name="Google Shape;760;p83"/>
          <p:cNvCxnSpPr>
            <a:endCxn id="759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6" name="Google Shape;766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tune after this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test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7" name="Google Shape;767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8" name="Google Shape;768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69" name="Google Shape;769;p84"/>
          <p:cNvGraphicFramePr/>
          <p:nvPr/>
        </p:nvGraphicFramePr>
        <p:xfrm>
          <a:off x="492100" y="23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0" name="Google Shape;770;p84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1" name="Google Shape;771;p84"/>
          <p:cNvGraphicFramePr/>
          <p:nvPr/>
        </p:nvGraphicFramePr>
        <p:xfrm>
          <a:off x="492100" y="28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72" name="Google Shape;772;p84"/>
          <p:cNvGraphicFramePr/>
          <p:nvPr/>
        </p:nvGraphicFramePr>
        <p:xfrm>
          <a:off x="492100" y="38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773" name="Google Shape;773;p84"/>
          <p:cNvSpPr txBox="1"/>
          <p:nvPr/>
        </p:nvSpPr>
        <p:spPr>
          <a:xfrm>
            <a:off x="2748750" y="3199350"/>
            <a:ext cx="13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674EA7"/>
                </a:solidFill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b="1" sz="2000">
              <a:solidFill>
                <a:srgbClr val="674E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4" name="Google Shape;774;p84"/>
          <p:cNvSpPr/>
          <p:nvPr/>
        </p:nvSpPr>
        <p:spPr>
          <a:xfrm>
            <a:off x="8113700" y="1764450"/>
            <a:ext cx="996000" cy="807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5" name="Google Shape;775;p84"/>
          <p:cNvCxnSpPr>
            <a:endCxn id="774" idx="2"/>
          </p:cNvCxnSpPr>
          <p:nvPr/>
        </p:nvCxnSpPr>
        <p:spPr>
          <a:xfrm flipH="1" rot="10800000">
            <a:off x="6719000" y="2571750"/>
            <a:ext cx="1892700" cy="1593900"/>
          </a:xfrm>
          <a:prstGeom prst="curvedConnector2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Train | Validation | Test Split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Allows us to get a true final performance metric to report.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editing model after this!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2" name="Google Shape;782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3" name="Google Shape;783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4" name="Google Shape;784;p85"/>
          <p:cNvGraphicFramePr/>
          <p:nvPr/>
        </p:nvGraphicFramePr>
        <p:xfrm>
          <a:off x="492100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5" name="Google Shape;785;p85"/>
          <p:cNvGraphicFramePr/>
          <p:nvPr/>
        </p:nvGraphicFramePr>
        <p:xfrm>
          <a:off x="8272025" y="194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{5ABD748A-00E8-446A-9E05-B33892472E6D}</a:tableStyleId>
              </a:tblPr>
              <a:tblGrid>
                <a:gridCol w="68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27BA0"/>
                    </a:solidFill>
                  </a:tcPr>
                </a:tc>
              </a:tr>
            </a:tbl>
          </a:graphicData>
        </a:graphic>
      </p:graphicFrame>
      <p:sp>
        <p:nvSpPr>
          <p:cNvPr id="786" name="Google Shape;786;p85"/>
          <p:cNvSpPr txBox="1"/>
          <p:nvPr/>
        </p:nvSpPr>
        <p:spPr>
          <a:xfrm>
            <a:off x="1853000" y="2337675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7" name="Google Shape;787;p85"/>
          <p:cNvSpPr txBox="1"/>
          <p:nvPr/>
        </p:nvSpPr>
        <p:spPr>
          <a:xfrm>
            <a:off x="7933050" y="2285400"/>
            <a:ext cx="13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5"/>
          <p:cNvSpPr txBox="1"/>
          <p:nvPr/>
        </p:nvSpPr>
        <p:spPr>
          <a:xfrm>
            <a:off x="4645725" y="2285400"/>
            <a:ext cx="192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endParaRPr b="1" sz="20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4" name="Google Shape;794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these approaches are valid, each situation is unique!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Previous modeling work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Reporting requirements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Fairness of evaluation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Context of data and model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5" name="Google Shape;795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6" name="Google Shape;796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Cross Validation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regularization methods have tunable parameters we can adjust based on cross-validation techniques.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simplicity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there are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times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the course we will opt for a simple two part train test split.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3" name="Google Shape;803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4" name="Google Shape;804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Regularization for Linear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Set Up</a:t>
            </a:r>
            <a:endParaRPr sz="4000"/>
          </a:p>
        </p:txBody>
      </p:sp>
      <p:pic>
        <p:nvPicPr>
          <p:cNvPr descr="watermark.jpg" id="811" name="Google Shape;811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2" name="Google Shape;812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8" name="Google Shape;818;p8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Theory and Intuition</a:t>
            </a:r>
            <a:endParaRPr sz="3300"/>
          </a:p>
        </p:txBody>
      </p:sp>
      <p:pic>
        <p:nvPicPr>
          <p:cNvPr descr="watermark.jpg" id="819" name="Google Shape;81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0" name="Google Shape;82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regularization technique that works by helping reduce the potential for overfitting to the training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does this by adding in a penalty term to the error that is based on the squared value of the coefficients.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7" name="Google Shape;827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8" name="Google Shape;828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is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method for Linear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6.2.1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 main concepts behind how Ridge Regression works...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5" name="Google Shape;835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6" name="Google Shape;836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L2 regularization adds a penalty equal to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square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magnitude of coefficients.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4" name="Google Shape;114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" name="Google Shape;115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450" y="2842552"/>
            <a:ext cx="6801649" cy="13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/>
          <p:nvPr/>
        </p:nvSpPr>
        <p:spPr>
          <a:xfrm>
            <a:off x="7008925" y="3006400"/>
            <a:ext cx="1062600" cy="1183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2" name="Google Shape;842;p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the general formula for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3" name="Google Shape;843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4" name="Google Shape;844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1" name="Google Shape;851;p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minimizing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2" name="Google Shape;852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3" name="Google Shape;853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025" y="2811775"/>
            <a:ext cx="6729449" cy="8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These Beta coefficients were solved by minimizing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61" name="Google Shape;861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62" name="Google Shape;862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94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0" name="Google Shape;870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1" name="Google Shape;871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5"/>
          <p:cNvPicPr preferRelativeResize="0"/>
          <p:nvPr/>
        </p:nvPicPr>
        <p:blipFill rotWithShape="1">
          <a:blip r:embed="rId4">
            <a:alphaModFix/>
          </a:blip>
          <a:srcRect b="51037" l="0" r="55152" t="0"/>
          <a:stretch/>
        </p:blipFill>
        <p:spPr>
          <a:xfrm>
            <a:off x="2471713" y="2848350"/>
            <a:ext cx="4200574" cy="1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substitute our regression equation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9" name="Google Shape;879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0" name="Google Shape;880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50" y="2324525"/>
            <a:ext cx="8062401" cy="22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then summarize RSS as: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8" name="Google Shape;88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97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7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97" name="Google Shape;897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8" name="Google Shape;898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8"/>
          <p:cNvPicPr preferRelativeResize="0"/>
          <p:nvPr/>
        </p:nvPicPr>
        <p:blipFill rotWithShape="1">
          <a:blip r:embed="rId4">
            <a:alphaModFix/>
          </a:blip>
          <a:srcRect b="10746" l="0" r="10841" t="0"/>
          <a:stretch/>
        </p:blipFill>
        <p:spPr>
          <a:xfrm>
            <a:off x="1419300" y="2212000"/>
            <a:ext cx="5621574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8"/>
          <p:cNvPicPr preferRelativeResize="0"/>
          <p:nvPr/>
        </p:nvPicPr>
        <p:blipFill rotWithShape="1">
          <a:blip r:embed="rId5">
            <a:alphaModFix/>
          </a:blip>
          <a:srcRect b="0" l="0" r="50109" t="-1615"/>
          <a:stretch/>
        </p:blipFill>
        <p:spPr>
          <a:xfrm>
            <a:off x="2690400" y="2253575"/>
            <a:ext cx="4592798" cy="18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goal of Ridge Regression is to help prevent overfitting by adding an additional penalty term.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7" name="Google Shape;907;p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adds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shrinkage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08" name="Google Shape;908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09" name="Google Shape;909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9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9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99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99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9" name="Google Shape;919;p1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Ridge Regression seeks to minimize this entire error term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RSS + Penalty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0" name="Google Shape;92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21" name="Google Shape;92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00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00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00"/>
          <p:cNvSpPr/>
          <p:nvPr/>
        </p:nvSpPr>
        <p:spPr>
          <a:xfrm>
            <a:off x="7278625" y="2532900"/>
            <a:ext cx="1717200" cy="162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00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 squared coefficient: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32" name="Google Shape;932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3" name="Google Shape;933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1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1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01"/>
          <p:cNvSpPr/>
          <p:nvPr/>
        </p:nvSpPr>
        <p:spPr>
          <a:xfrm>
            <a:off x="8522200" y="2976375"/>
            <a:ext cx="473700" cy="71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01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Regularization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Elastic net combines L1 and L2 with the addition of an alpha parameter deciding the ratio between them: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" name="Google Shape;124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" name="Google Shape;125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675" y="3026574"/>
            <a:ext cx="7864148" cy="1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3" name="Google Shape;943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hrinkage penalty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tunable lambda parameter!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4" name="Google Shape;9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5" name="Google Shape;9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02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02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02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102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Lambda determines how severe the penalty is.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56" name="Google Shape;956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57" name="Google Shape;957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03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03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03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103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7" name="Google Shape;967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theory it can be any value from 0 to positive infinity.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8" name="Google Shape;968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9" name="Google Shape;969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04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04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04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4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it is zero, then it is simply back to RSS.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80" name="Google Shape;980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81" name="Google Shape;981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5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5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105"/>
          <p:cNvSpPr/>
          <p:nvPr/>
        </p:nvSpPr>
        <p:spPr>
          <a:xfrm>
            <a:off x="7639800" y="3095250"/>
            <a:ext cx="329100" cy="475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5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1" name="Google Shape;99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2" name="Google Shape;99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06"/>
          <p:cNvPicPr preferRelativeResize="0"/>
          <p:nvPr/>
        </p:nvPicPr>
        <p:blipFill rotWithShape="1">
          <a:blip r:embed="rId4">
            <a:alphaModFix/>
          </a:blip>
          <a:srcRect b="10746" l="0" r="0" t="0"/>
          <a:stretch/>
        </p:blipFill>
        <p:spPr>
          <a:xfrm>
            <a:off x="1419300" y="2212000"/>
            <a:ext cx="6305400" cy="18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06"/>
          <p:cNvPicPr preferRelativeResize="0"/>
          <p:nvPr/>
        </p:nvPicPr>
        <p:blipFill rotWithShape="1">
          <a:blip r:embed="rId5">
            <a:alphaModFix/>
          </a:blip>
          <a:srcRect b="0" l="0" r="31506" t="-1615"/>
          <a:stretch/>
        </p:blipFill>
        <p:spPr>
          <a:xfrm>
            <a:off x="2690400" y="2253580"/>
            <a:ext cx="6305399" cy="182985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06"/>
          <p:cNvSpPr/>
          <p:nvPr/>
        </p:nvSpPr>
        <p:spPr>
          <a:xfrm>
            <a:off x="1133875" y="3031250"/>
            <a:ext cx="12435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Georgia"/>
                <a:ea typeface="Georgia"/>
                <a:cs typeface="Georgia"/>
                <a:sym typeface="Georgia"/>
              </a:rPr>
              <a:t>Error</a:t>
            </a:r>
            <a:endParaRPr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6" name="Google Shape;996;p106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a simple thought experiment to get an intuition behind Ridge Regression...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2" name="Google Shape;100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3" name="Google Shape;100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107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the following data set.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5" name="Google Shape;1005;p107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06" name="Google Shape;1006;p107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07" name="Google Shape;1007;p107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107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107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107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1" name="Google Shape;1011;p107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107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p107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p107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07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p107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107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8" name="Google Shape;1018;p107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19" name="Google Shape;1019;p107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20" name="Google Shape;1020;p107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6" name="Google Shape;1026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7" name="Google Shape;1027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08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split it into a training set and test set: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9" name="Google Shape;1029;p108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30" name="Google Shape;1030;p108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31" name="Google Shape;1031;p108"/>
          <p:cNvSpPr/>
          <p:nvPr/>
        </p:nvSpPr>
        <p:spPr>
          <a:xfrm>
            <a:off x="3687787" y="3950646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108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08"/>
          <p:cNvSpPr/>
          <p:nvPr/>
        </p:nvSpPr>
        <p:spPr>
          <a:xfrm>
            <a:off x="4248837" y="3400773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8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8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8"/>
          <p:cNvSpPr/>
          <p:nvPr/>
        </p:nvSpPr>
        <p:spPr>
          <a:xfrm>
            <a:off x="4831400" y="291484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108"/>
          <p:cNvSpPr/>
          <p:nvPr/>
        </p:nvSpPr>
        <p:spPr>
          <a:xfrm>
            <a:off x="5253165" y="2869980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108"/>
          <p:cNvSpPr/>
          <p:nvPr/>
        </p:nvSpPr>
        <p:spPr>
          <a:xfrm>
            <a:off x="4976972" y="3201408"/>
            <a:ext cx="126600" cy="126600"/>
          </a:xfrm>
          <a:prstGeom prst="ellipse">
            <a:avLst/>
          </a:prstGeom>
          <a:solidFill>
            <a:srgbClr val="45818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108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108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8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108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3" name="Google Shape;1043;p108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44" name="Google Shape;1044;p108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0" name="Google Shape;1050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1" name="Google Shape;1051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09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we can fit on the training data to produce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53" name="Google Shape;1053;p109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54" name="Google Shape;1054;p109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55" name="Google Shape;1055;p109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109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109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09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109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109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109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2" name="Google Shape;1062;p109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63" name="Google Shape;1063;p109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10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Regardless of RSS or Ridge error, we’re still trying to create a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= 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 +</a:t>
            </a:r>
            <a:r>
              <a:rPr b="1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</a:t>
            </a:r>
            <a:r>
              <a:rPr b="1" baseline="-25000" lang="en" sz="3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2" name="Google Shape;1072;p110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73" name="Google Shape;1073;p110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74" name="Google Shape;1074;p110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110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110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110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110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110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110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1" name="Google Shape;1081;p110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082" name="Google Shape;1082;p110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Ridge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111"/>
          <p:cNvSpPr txBox="1"/>
          <p:nvPr>
            <p:ph idx="1" type="body"/>
          </p:nvPr>
        </p:nvSpPr>
        <p:spPr>
          <a:xfrm>
            <a:off x="311700" y="1152475"/>
            <a:ext cx="8684100" cy="22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only difference would be the coefficients found.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1" name="Google Shape;1091;p111"/>
          <p:cNvCxnSpPr/>
          <p:nvPr/>
        </p:nvCxnSpPr>
        <p:spPr>
          <a:xfrm>
            <a:off x="3144010" y="2466775"/>
            <a:ext cx="0" cy="20760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092" name="Google Shape;1092;p111"/>
          <p:cNvCxnSpPr/>
          <p:nvPr/>
        </p:nvCxnSpPr>
        <p:spPr>
          <a:xfrm rot="10800000">
            <a:off x="3144075" y="4542804"/>
            <a:ext cx="3170400" cy="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093" name="Google Shape;1093;p111"/>
          <p:cNvSpPr/>
          <p:nvPr/>
        </p:nvSpPr>
        <p:spPr>
          <a:xfrm>
            <a:off x="3814477" y="344144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111"/>
          <p:cNvSpPr/>
          <p:nvPr/>
        </p:nvSpPr>
        <p:spPr>
          <a:xfrm>
            <a:off x="4508698" y="3021169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111"/>
          <p:cNvSpPr/>
          <p:nvPr/>
        </p:nvSpPr>
        <p:spPr>
          <a:xfrm>
            <a:off x="4611539" y="3344155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111"/>
          <p:cNvSpPr/>
          <p:nvPr/>
        </p:nvSpPr>
        <p:spPr>
          <a:xfrm>
            <a:off x="4141612" y="302127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111"/>
          <p:cNvSpPr/>
          <p:nvPr/>
        </p:nvSpPr>
        <p:spPr>
          <a:xfrm>
            <a:off x="4014988" y="3732943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111"/>
          <p:cNvSpPr/>
          <p:nvPr/>
        </p:nvSpPr>
        <p:spPr>
          <a:xfrm>
            <a:off x="3352554" y="4045932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111"/>
          <p:cNvSpPr txBox="1"/>
          <p:nvPr/>
        </p:nvSpPr>
        <p:spPr>
          <a:xfrm>
            <a:off x="2481200" y="320140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Y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0" name="Google Shape;1100;p111"/>
          <p:cNvSpPr txBox="1"/>
          <p:nvPr/>
        </p:nvSpPr>
        <p:spPr>
          <a:xfrm>
            <a:off x="4448247" y="4579674"/>
            <a:ext cx="6942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verpass"/>
                <a:ea typeface="Overpass"/>
                <a:cs typeface="Overpass"/>
                <a:sym typeface="Overpass"/>
              </a:rPr>
              <a:t>X</a:t>
            </a:r>
            <a:endParaRPr b="1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101" name="Google Shape;1101;p111"/>
          <p:cNvSpPr/>
          <p:nvPr/>
        </p:nvSpPr>
        <p:spPr>
          <a:xfrm>
            <a:off x="4611562" y="2698198"/>
            <a:ext cx="126600" cy="1266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